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808" r:id="rId60"/>
    <p:sldId id="791" r:id="rId61"/>
    <p:sldId id="819" r:id="rId62"/>
    <p:sldId id="813" r:id="rId63"/>
    <p:sldId id="809" r:id="rId64"/>
    <p:sldId id="810" r:id="rId65"/>
    <p:sldId id="811" r:id="rId66"/>
    <p:sldId id="81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6" autoAdjust="0"/>
    <p:restoredTop sz="91429" autoAdjust="0"/>
  </p:normalViewPr>
  <p:slideViewPr>
    <p:cSldViewPr snapToGrid="0">
      <p:cViewPr varScale="1">
        <p:scale>
          <a:sx n="112" d="100"/>
          <a:sy n="112" d="100"/>
        </p:scale>
        <p:origin x="216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6/13/23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6/13/23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6/13/23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6/13/23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6/13/23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6/13/23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6/13/23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6/13/23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6/13/23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6/13/23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6/13/23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6/13/23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GSERM: Text Mining &amp; NLP</a:t>
            </a:r>
            <a:br>
              <a:rPr lang="en-US"/>
            </a:br>
            <a:r>
              <a:rPr lang="en-US"/>
              <a:t>Common TM Visuals</a:t>
            </a:r>
            <a:endParaRPr lang="en-US" dirty="0"/>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6/13/23</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pic>
        <p:nvPicPr>
          <p:cNvPr id="2" name="Picture 1">
            <a:extLst>
              <a:ext uri="{FF2B5EF4-FFF2-40B4-BE49-F238E27FC236}">
                <a16:creationId xmlns:a16="http://schemas.microsoft.com/office/drawing/2014/main" id="{FB9ABC04-8095-4A7B-86D4-FCBAC5A448EA}"/>
              </a:ext>
            </a:extLst>
          </p:cNvPr>
          <p:cNvPicPr>
            <a:picLocks noChangeAspect="1"/>
          </p:cNvPicPr>
          <p:nvPr/>
        </p:nvPicPr>
        <p:blipFill>
          <a:blip r:embed="rId2"/>
          <a:stretch>
            <a:fillRect/>
          </a:stretch>
        </p:blipFill>
        <p:spPr>
          <a:xfrm>
            <a:off x="0" y="1186832"/>
            <a:ext cx="9144000" cy="4484336"/>
          </a:xfrm>
          <a:prstGeom prst="rect">
            <a:avLst/>
          </a:prstGeom>
        </p:spPr>
      </p:pic>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sp>
        <p:nvSpPr>
          <p:cNvPr id="5" name="Arrow: Right 4">
            <a:extLst>
              <a:ext uri="{FF2B5EF4-FFF2-40B4-BE49-F238E27FC236}">
                <a16:creationId xmlns:a16="http://schemas.microsoft.com/office/drawing/2014/main" id="{C541EB3F-668A-42CC-B792-CE11CB57A701}"/>
              </a:ext>
            </a:extLst>
          </p:cNvPr>
          <p:cNvSpPr/>
          <p:nvPr/>
        </p:nvSpPr>
        <p:spPr>
          <a:xfrm>
            <a:off x="98322" y="4788308"/>
            <a:ext cx="353962" cy="1278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beer dog">
            <a:extLst>
              <a:ext uri="{FF2B5EF4-FFF2-40B4-BE49-F238E27FC236}">
                <a16:creationId xmlns:a16="http://schemas.microsoft.com/office/drawing/2014/main" id="{6775A2DB-0BFB-448A-9254-DB26E78766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6575" y="2356874"/>
            <a:ext cx="1608189" cy="21442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brewdog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983228" cy="369332"/>
          </a:xfrm>
          <a:prstGeom prst="rect">
            <a:avLst/>
          </a:prstGeom>
          <a:noFill/>
        </p:spPr>
        <p:txBody>
          <a:bodyPr wrap="none" rtlCol="0">
            <a:spAutoFit/>
          </a:bodyPr>
          <a:lstStyle/>
          <a:p>
            <a:r>
              <a:rPr lang="en-US" i="1" dirty="0"/>
              <a:t>Any word that appears at least 30% of the time with “</a:t>
            </a:r>
            <a:r>
              <a:rPr lang="en-US" i="1" dirty="0" err="1"/>
              <a:t>brewdog</a:t>
            </a:r>
            <a:r>
              <a:rPr lang="en-US" i="1" dirty="0"/>
              <a:t>”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3AF31B-E833-E346-B8A6-340095944E5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Brewdog</a:t>
            </a:r>
            <a:r>
              <a:rPr lang="en-US" dirty="0"/>
              <a:t>!!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pic>
        <p:nvPicPr>
          <p:cNvPr id="5" name="Picture 4">
            <a:extLst>
              <a:ext uri="{FF2B5EF4-FFF2-40B4-BE49-F238E27FC236}">
                <a16:creationId xmlns:a16="http://schemas.microsoft.com/office/drawing/2014/main" id="{8E9534B7-F364-47E6-9599-C508EA823EC2}"/>
              </a:ext>
            </a:extLst>
          </p:cNvPr>
          <p:cNvPicPr>
            <a:picLocks noChangeAspect="1"/>
          </p:cNvPicPr>
          <p:nvPr/>
        </p:nvPicPr>
        <p:blipFill>
          <a:blip r:embed="rId2"/>
          <a:stretch>
            <a:fillRect/>
          </a:stretch>
        </p:blipFill>
        <p:spPr>
          <a:xfrm>
            <a:off x="447367" y="1542282"/>
            <a:ext cx="8249265" cy="4069800"/>
          </a:xfrm>
          <a:prstGeom prst="rect">
            <a:avLst/>
          </a:prstGeom>
        </p:spPr>
      </p:pic>
      <p:sp>
        <p:nvSpPr>
          <p:cNvPr id="9" name="TextBox 8">
            <a:extLst>
              <a:ext uri="{FF2B5EF4-FFF2-40B4-BE49-F238E27FC236}">
                <a16:creationId xmlns:a16="http://schemas.microsoft.com/office/drawing/2014/main" id="{0D38C65D-DB44-46A4-800F-3896BD9C6EA5}"/>
              </a:ext>
            </a:extLst>
          </p:cNvPr>
          <p:cNvSpPr txBox="1"/>
          <p:nvPr/>
        </p:nvSpPr>
        <p:spPr>
          <a:xfrm>
            <a:off x="447367" y="1203728"/>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thealetrail</a:t>
            </a:r>
            <a:r>
              <a:rPr lang="en-US" sz="1600" kern="1200" dirty="0">
                <a:solidFill>
                  <a:prstClr val="white"/>
                </a:solidFill>
                <a:latin typeface="+mj-lt"/>
                <a:ea typeface="Arial Unicode MS" panose="020B0604020202020204" pitchFamily="34" charset="-128"/>
                <a:cs typeface="Arial Unicode MS" panose="020B0604020202020204" pitchFamily="34" charset="-128"/>
              </a:rPr>
              <a:t>” has the highest word association with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brewdog</a:t>
            </a:r>
            <a:r>
              <a:rPr lang="en-US" sz="1600" kern="1200" dirty="0">
                <a:solidFill>
                  <a:prstClr val="white"/>
                </a:solidFill>
                <a:latin typeface="+mj-lt"/>
                <a:ea typeface="Arial Unicode MS" panose="020B0604020202020204" pitchFamily="34" charset="-128"/>
                <a:cs typeface="Arial Unicode MS" panose="020B0604020202020204" pitchFamily="34" charset="-128"/>
              </a:rPr>
              <a:t>”</a:t>
            </a:r>
          </a:p>
        </p:txBody>
      </p:sp>
      <p:pic>
        <p:nvPicPr>
          <p:cNvPr id="11" name="Picture 10">
            <a:extLst>
              <a:ext uri="{FF2B5EF4-FFF2-40B4-BE49-F238E27FC236}">
                <a16:creationId xmlns:a16="http://schemas.microsoft.com/office/drawing/2014/main" id="{818B2B5F-FBAE-46E5-B78D-7D5A889CDB8B}"/>
              </a:ext>
            </a:extLst>
          </p:cNvPr>
          <p:cNvPicPr>
            <a:picLocks noChangeAspect="1"/>
          </p:cNvPicPr>
          <p:nvPr/>
        </p:nvPicPr>
        <p:blipFill>
          <a:blip r:embed="rId3"/>
          <a:stretch>
            <a:fillRect/>
          </a:stretch>
        </p:blipFill>
        <p:spPr>
          <a:xfrm>
            <a:off x="209000" y="6136010"/>
            <a:ext cx="404901" cy="329185"/>
          </a:xfrm>
          <a:prstGeom prst="rect">
            <a:avLst/>
          </a:prstGeom>
        </p:spPr>
      </p:pic>
      <p:sp>
        <p:nvSpPr>
          <p:cNvPr id="18" name="Rectangle 17">
            <a:extLst>
              <a:ext uri="{FF2B5EF4-FFF2-40B4-BE49-F238E27FC236}">
                <a16:creationId xmlns:a16="http://schemas.microsoft.com/office/drawing/2014/main" id="{EE08D283-37B7-4151-B8D2-962905F1A10E}"/>
              </a:ext>
            </a:extLst>
          </p:cNvPr>
          <p:cNvSpPr/>
          <p:nvPr/>
        </p:nvSpPr>
        <p:spPr>
          <a:xfrm>
            <a:off x="1283109" y="5654272"/>
            <a:ext cx="5400080" cy="430887"/>
          </a:xfrm>
          <a:prstGeom prst="rect">
            <a:avLst/>
          </a:prstGeom>
        </p:spPr>
        <p:txBody>
          <a:bodyPr wrap="square">
            <a:spAutoFit/>
          </a:bodyPr>
          <a:lstStyle/>
          <a:p>
            <a:r>
              <a:rPr lang="en-US" sz="1100" dirty="0"/>
              <a:t>@</a:t>
            </a:r>
            <a:r>
              <a:rPr lang="en-US" sz="1100" dirty="0" err="1"/>
              <a:t>TheAleTrail</a:t>
            </a:r>
            <a:r>
              <a:rPr lang="en-US" sz="1100" dirty="0"/>
              <a:t>: Worth the wait. This is excellent. @</a:t>
            </a:r>
            <a:r>
              <a:rPr lang="en-US" sz="1100" dirty="0" err="1"/>
              <a:t>brewdog</a:t>
            </a:r>
            <a:r>
              <a:rPr lang="en-US" sz="1100" dirty="0"/>
              <a:t> @</a:t>
            </a:r>
            <a:r>
              <a:rPr lang="en-US" sz="1100" dirty="0" err="1"/>
              <a:t>British_Airways</a:t>
            </a:r>
            <a:r>
              <a:rPr lang="en-US" sz="1100" dirty="0"/>
              <a:t>  #Speedbird100  balanced juicy hops with a tang of bitterness…</a:t>
            </a:r>
          </a:p>
        </p:txBody>
      </p:sp>
      <p:sp>
        <p:nvSpPr>
          <p:cNvPr id="19" name="Speech Bubble: Oval 18">
            <a:extLst>
              <a:ext uri="{FF2B5EF4-FFF2-40B4-BE49-F238E27FC236}">
                <a16:creationId xmlns:a16="http://schemas.microsoft.com/office/drawing/2014/main" id="{E1250D65-B07D-4E55-86C7-7CA38B54CFFD}"/>
              </a:ext>
            </a:extLst>
          </p:cNvPr>
          <p:cNvSpPr/>
          <p:nvPr/>
        </p:nvSpPr>
        <p:spPr>
          <a:xfrm>
            <a:off x="613901" y="5486400"/>
            <a:ext cx="5491064" cy="649610"/>
          </a:xfrm>
          <a:prstGeom prst="wedgeEllipseCallout">
            <a:avLst>
              <a:gd name="adj1" fmla="val -49331"/>
              <a:gd name="adj2" fmla="val 54336"/>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0A92EBE-B569-2742-B935-9900CF11873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brewdog</a:t>
            </a:r>
            <a:r>
              <a:rPr lang="en-US" dirty="0"/>
              <a:t>” appears 16 times</a:t>
            </a:r>
          </a:p>
          <a:p>
            <a:pPr marL="285750" indent="-285750">
              <a:buFont typeface="Arial" panose="020B0604020202020204" pitchFamily="34" charset="0"/>
              <a:buChar char="•"/>
            </a:pPr>
            <a:r>
              <a:rPr lang="en-US" dirty="0"/>
              <a:t>“</a:t>
            </a:r>
            <a:r>
              <a:rPr lang="en-US" dirty="0" err="1"/>
              <a:t>thealetrail</a:t>
            </a:r>
            <a:r>
              <a:rPr lang="en-US" dirty="0"/>
              <a:t>”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314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thealetrail</a:t>
            </a:r>
            <a:r>
              <a:rPr lang="en-US" dirty="0"/>
              <a:t>” appears 5 times.  There are other, more numerous terms that appear in the corpus but just less often with “</a:t>
            </a:r>
            <a:r>
              <a:rPr lang="en-US" dirty="0" err="1"/>
              <a:t>brewdog</a:t>
            </a:r>
            <a:r>
              <a:rPr lang="en-US" dirty="0"/>
              <a:t>”</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6B0906-93BE-FC4B-8CE5-5506712BAE8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nvGraphicFramePr>
        <p:xfrm>
          <a:off x="533464" y="264681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6101536" y="2646811"/>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5092539" y="236165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8162493-A50D-45FF-960A-0540DF7356AB}"/>
              </a:ext>
            </a:extLst>
          </p:cNvPr>
          <p:cNvGraphicFramePr>
            <a:graphicFrameLocks noGrp="1"/>
          </p:cNvGraphicFramePr>
          <p:nvPr/>
        </p:nvGraphicFramePr>
        <p:xfrm>
          <a:off x="1492746" y="2372164"/>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4154984"/>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/GSERM_ICPSR/main/lessons/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B_Basic_Visuals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efficient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F4F363-D62D-8A22-79E9-97BCAA5C7810}"/>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a:t>
            </a:r>
          </a:p>
        </p:txBody>
      </p: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the positive and negative language within a category.</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6/13/23</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Lab/Homework</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66</a:t>
            </a:fld>
            <a:endParaRPr lang="en-US" dirty="0"/>
          </a:p>
        </p:txBody>
      </p:sp>
      <p:sp>
        <p:nvSpPr>
          <p:cNvPr id="6" name="TextBox 5"/>
          <p:cNvSpPr txBox="1"/>
          <p:nvPr/>
        </p:nvSpPr>
        <p:spPr>
          <a:xfrm>
            <a:off x="717099" y="2413338"/>
            <a:ext cx="1567801" cy="369332"/>
          </a:xfrm>
          <a:prstGeom prst="rect">
            <a:avLst/>
          </a:prstGeom>
          <a:noFill/>
        </p:spPr>
        <p:txBody>
          <a:bodyPr wrap="none" rtlCol="0">
            <a:spAutoFit/>
          </a:bodyPr>
          <a:lstStyle/>
          <a:p>
            <a:pPr marL="285750" indent="-285750">
              <a:buFont typeface="Arial" panose="020B0604020202020204" pitchFamily="34" charset="0"/>
              <a:buChar char="•"/>
            </a:pPr>
            <a:r>
              <a:rPr lang="en-US" dirty="0"/>
              <a:t>Day2_HW.R</a:t>
            </a:r>
          </a:p>
        </p:txBody>
      </p:sp>
      <p:cxnSp>
        <p:nvCxnSpPr>
          <p:cNvPr id="7" name="Straight Connector 6">
            <a:extLst>
              <a:ext uri="{FF2B5EF4-FFF2-40B4-BE49-F238E27FC236}">
                <a16:creationId xmlns:a16="http://schemas.microsoft.com/office/drawing/2014/main" id="{06ABE62B-5322-764E-8873-881AEB6145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7E15-6D99-8A4F-A3CB-D486F4F4D89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4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6/13/23</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7"/>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 </a:t>
            </a:r>
            <a:r>
              <a:rPr lang="en-US" i="1" dirty="0"/>
              <a:t>when there are big differences in the total number of documents.</a:t>
            </a:r>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6/13/23</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6835</TotalTime>
  <Words>2938</Words>
  <Application>Microsoft Macintosh PowerPoint</Application>
  <PresentationFormat>On-screen Show (4:3)</PresentationFormat>
  <Paragraphs>674</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 Unicode MS</vt:lpstr>
      <vt:lpstr>Arial</vt:lpstr>
      <vt:lpstr>Calibri</vt:lpstr>
      <vt:lpstr>Calibri Light</vt:lpstr>
      <vt:lpstr>Consolas</vt:lpstr>
      <vt:lpstr>1_Office Theme</vt:lpstr>
      <vt:lpstr>GSERM: 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proportional similarities?</vt:lpstr>
      <vt:lpstr>What about disjoint tokens?</vt:lpstr>
      <vt:lpstr>Let’s make some pyramids</vt:lpstr>
      <vt:lpstr>Steps for a pyramid plot…collapse</vt:lpstr>
      <vt:lpstr>Steps for a pyramid plot…ID common tokens &amp; frequency</vt:lpstr>
      <vt:lpstr>Build a “pyramid plot” of frequencies</vt:lpstr>
      <vt:lpstr>Open ﻿H_Pyramid_plots.R</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343</cp:revision>
  <dcterms:created xsi:type="dcterms:W3CDTF">2018-05-23T17:24:59Z</dcterms:created>
  <dcterms:modified xsi:type="dcterms:W3CDTF">2023-06-13T20:25:08Z</dcterms:modified>
</cp:coreProperties>
</file>